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30"/>
  </p:notesMasterIdLst>
  <p:sldIdLst>
    <p:sldId id="349" r:id="rId2"/>
    <p:sldId id="382" r:id="rId3"/>
    <p:sldId id="383" r:id="rId4"/>
    <p:sldId id="384" r:id="rId5"/>
    <p:sldId id="350" r:id="rId6"/>
    <p:sldId id="351" r:id="rId7"/>
    <p:sldId id="352" r:id="rId8"/>
    <p:sldId id="354" r:id="rId9"/>
    <p:sldId id="355" r:id="rId10"/>
    <p:sldId id="362" r:id="rId11"/>
    <p:sldId id="363" r:id="rId12"/>
    <p:sldId id="364" r:id="rId13"/>
    <p:sldId id="365" r:id="rId14"/>
    <p:sldId id="366" r:id="rId15"/>
    <p:sldId id="368" r:id="rId16"/>
    <p:sldId id="385" r:id="rId17"/>
    <p:sldId id="369" r:id="rId18"/>
    <p:sldId id="370" r:id="rId19"/>
    <p:sldId id="371" r:id="rId20"/>
    <p:sldId id="372" r:id="rId21"/>
    <p:sldId id="373" r:id="rId22"/>
    <p:sldId id="375" r:id="rId23"/>
    <p:sldId id="376" r:id="rId24"/>
    <p:sldId id="386" r:id="rId25"/>
    <p:sldId id="378" r:id="rId26"/>
    <p:sldId id="379" r:id="rId27"/>
    <p:sldId id="380" r:id="rId28"/>
    <p:sldId id="381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AD1"/>
    <a:srgbClr val="CC0099"/>
    <a:srgbClr val="FFCCFF"/>
    <a:srgbClr val="ECEC0C"/>
    <a:srgbClr val="0000FF"/>
    <a:srgbClr val="645A9E"/>
    <a:srgbClr val="CC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7" autoAdjust="0"/>
  </p:normalViewPr>
  <p:slideViewPr>
    <p:cSldViewPr>
      <p:cViewPr varScale="1">
        <p:scale>
          <a:sx n="99" d="100"/>
          <a:sy n="99" d="100"/>
        </p:scale>
        <p:origin x="70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7162A1BC-446D-0482-3B1C-E90BD2E3653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AD208AC3-EB3B-C580-4E87-003DFA86504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7E10658C-A634-B493-26F4-854074C25C4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9" name="Rectangle 5">
            <a:extLst>
              <a:ext uri="{FF2B5EF4-FFF2-40B4-BE49-F238E27FC236}">
                <a16:creationId xmlns:a16="http://schemas.microsoft.com/office/drawing/2014/main" id="{ECEDC6C1-A60D-DEE7-98DF-0650CB02585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3190" name="Rectangle 6">
            <a:extLst>
              <a:ext uri="{FF2B5EF4-FFF2-40B4-BE49-F238E27FC236}">
                <a16:creationId xmlns:a16="http://schemas.microsoft.com/office/drawing/2014/main" id="{469A1354-47A7-58F6-D49E-889FC3F117F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1" name="Rectangle 7">
            <a:extLst>
              <a:ext uri="{FF2B5EF4-FFF2-40B4-BE49-F238E27FC236}">
                <a16:creationId xmlns:a16="http://schemas.microsoft.com/office/drawing/2014/main" id="{FC80981E-C196-8E14-FD62-58D50C221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CDE0634-C191-4A00-9E20-C5C046339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>
            <a:extLst>
              <a:ext uri="{FF2B5EF4-FFF2-40B4-BE49-F238E27FC236}">
                <a16:creationId xmlns:a16="http://schemas.microsoft.com/office/drawing/2014/main" id="{DDD39497-C243-111C-CFC6-9E3E3D72E9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>
            <a:extLst>
              <a:ext uri="{FF2B5EF4-FFF2-40B4-BE49-F238E27FC236}">
                <a16:creationId xmlns:a16="http://schemas.microsoft.com/office/drawing/2014/main" id="{BCA3679C-43F1-4CBF-EA1A-146935DFC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075C1C4A-3C1F-9814-28E6-6E1382AF3058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3A33D8D-6646-4847-8163-3D542868FDC2}" type="slidenum">
              <a:rPr lang="en-US" altLang="en-US"/>
              <a:pPr algn="r" eaLnBrk="1" hangingPunct="1">
                <a:spcBef>
                  <a:spcPct val="0"/>
                </a:spcBef>
              </a:pPr>
              <a:t>23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0396D31C-6C5C-3F8F-5211-A438D020AE28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CAC1C193-B949-6FD6-E376-E3F93916A345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grpSp>
        <p:nvGrpSpPr>
          <p:cNvPr id="4" name="Group 8">
            <a:extLst>
              <a:ext uri="{FF2B5EF4-FFF2-40B4-BE49-F238E27FC236}">
                <a16:creationId xmlns:a16="http://schemas.microsoft.com/office/drawing/2014/main" id="{408C11E5-9B14-BD72-5F1E-A3D8D2D14191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6322A320-3192-7D50-9358-F4F37270C6A7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id="{189524FC-E9A8-8A27-78DA-72B90110E42E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9">
            <a:extLst>
              <a:ext uri="{FF2B5EF4-FFF2-40B4-BE49-F238E27FC236}">
                <a16:creationId xmlns:a16="http://schemas.microsoft.com/office/drawing/2014/main" id="{A0B3F02E-7F1E-F440-E9EB-CA4B737A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18">
            <a:extLst>
              <a:ext uri="{FF2B5EF4-FFF2-40B4-BE49-F238E27FC236}">
                <a16:creationId xmlns:a16="http://schemas.microsoft.com/office/drawing/2014/main" id="{C977023C-4E9E-DEE5-730E-C3B0DB029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26">
            <a:extLst>
              <a:ext uri="{FF2B5EF4-FFF2-40B4-BE49-F238E27FC236}">
                <a16:creationId xmlns:a16="http://schemas.microsoft.com/office/drawing/2014/main" id="{BE11075A-53B6-FC11-AA81-E6B62FB39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EF2AF337-443F-436B-A7C7-680E55FC58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0826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:a16="http://schemas.microsoft.com/office/drawing/2014/main" id="{536693E4-F8AC-FE16-7120-FA349C817777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73C1A4E8-5E70-3242-5DD6-9105744610D6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1">
            <a:extLst>
              <a:ext uri="{FF2B5EF4-FFF2-40B4-BE49-F238E27FC236}">
                <a16:creationId xmlns:a16="http://schemas.microsoft.com/office/drawing/2014/main" id="{6E5B4876-9585-A124-DB01-06DD2939631E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83C762D7-DC15-80DC-730B-C616853620C0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AECBD6B-0E8E-FBEF-9105-D586BA914C20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4955F93-1704-0A99-EED0-78C9C31B4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67A90F9-6D02-1C6D-07E0-4B831C75E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948976EC-6A68-40C7-5EDC-572874B18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C7447077-FF72-4007-8830-DDED331BBC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53436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6">
            <a:extLst>
              <a:ext uri="{FF2B5EF4-FFF2-40B4-BE49-F238E27FC236}">
                <a16:creationId xmlns:a16="http://schemas.microsoft.com/office/drawing/2014/main" id="{2ECF8F85-2C72-272A-8F97-F885AEBDB243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8A986450-71C1-D60C-63BA-8DCBDD2742C3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2519542C-20BB-F379-73C0-7DB7B6C82BF4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09669DAE-3686-B611-2C41-08C984CF256F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6A1025F-9229-5B2B-784A-CE8D4DB45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437C08A4-297F-15A8-2F52-891CA2FBC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302624AA-47A0-4E6E-1690-F42463A77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ECAF7-FDAA-4AB6-B32C-298EE3FCF4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586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F7AEAD77-FE78-6F33-A121-EDA81DFABF0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648D45CF-E777-B132-B701-CE76BE507EF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" name="Date Placeholder 4">
            <a:extLst>
              <a:ext uri="{FF2B5EF4-FFF2-40B4-BE49-F238E27FC236}">
                <a16:creationId xmlns:a16="http://schemas.microsoft.com/office/drawing/2014/main" id="{1EF48689-7E02-5A20-3A42-AEDB7AD059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eaLnBrk="1" hangingPunct="1"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39D6CCE5-A69A-44ED-6DF2-F14EE27C46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eaLnBrk="1" hangingPunct="1"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4CE7D912-DAC3-41B6-01A7-724C9AD1B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4CEB1B28-F028-4A3B-B20C-DFC06EFF82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2F5C201-AB21-22A4-160D-F82A77B22D2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8100" y="1943101"/>
            <a:ext cx="9144000" cy="1829761"/>
          </a:xfrm>
          <a:ln>
            <a:miter lim="800000"/>
            <a:headEnd/>
            <a:tailEnd/>
          </a:ln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STRUCTURAL ABERRATIONS OF CHROMOSOMES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A8B1B1A9-3605-41CB-801D-546F3A253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750" y="260350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Ring chromosome</a:t>
            </a:r>
          </a:p>
        </p:txBody>
      </p:sp>
      <p:sp>
        <p:nvSpPr>
          <p:cNvPr id="15363" name="Rectangle 10">
            <a:extLst>
              <a:ext uri="{FF2B5EF4-FFF2-40B4-BE49-F238E27FC236}">
                <a16:creationId xmlns:a16="http://schemas.microsoft.com/office/drawing/2014/main" id="{4C5404CF-05F7-7ED3-798E-B5FE3D8CFA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528" y="2133600"/>
            <a:ext cx="4680272" cy="4389438"/>
          </a:xfrm>
        </p:spPr>
        <p:txBody>
          <a:bodyPr/>
          <a:lstStyle/>
          <a:p>
            <a:pPr marL="342900" indent="-342900" algn="l" eaLnBrk="1" hangingPunct="1">
              <a:buFont typeface="Wingdings 2" panose="05020102010507070707" pitchFamily="18" charset="2"/>
              <a:buAutoNum type="arabicPeriod"/>
            </a:pPr>
            <a:r>
              <a:rPr lang="en-US" sz="1800" dirty="0">
                <a:solidFill>
                  <a:schemeClr val="bg1"/>
                </a:solidFill>
              </a:rPr>
              <a:t>Deletion in the genetic sense - growth disorder - mild mental retardation </a:t>
            </a:r>
          </a:p>
          <a:p>
            <a:pPr marL="342900" indent="-342900" algn="l" eaLnBrk="1" hangingPunct="1">
              <a:buFont typeface="Wingdings 2" panose="05020102010507070707" pitchFamily="18" charset="2"/>
              <a:buAutoNum type="arabicPeriod"/>
            </a:pPr>
            <a:endParaRPr lang="en-US" sz="1800" dirty="0">
              <a:solidFill>
                <a:schemeClr val="bg1"/>
              </a:solidFill>
            </a:endParaRPr>
          </a:p>
          <a:p>
            <a:pPr marL="342900" indent="-342900" algn="l" eaLnBrk="1" hangingPunct="1">
              <a:buFont typeface="Wingdings 2" panose="05020102010507070707" pitchFamily="18" charset="2"/>
              <a:buAutoNum type="arabicPeriod"/>
            </a:pPr>
            <a:endParaRPr lang="en-US" sz="1800" dirty="0">
              <a:solidFill>
                <a:schemeClr val="bg1"/>
              </a:solidFill>
            </a:endParaRPr>
          </a:p>
          <a:p>
            <a:pPr marL="342900" indent="-342900" algn="l" eaLnBrk="1" hangingPunct="1">
              <a:buFont typeface="Wingdings 2" panose="05020102010507070707" pitchFamily="18" charset="2"/>
              <a:buAutoNum type="arabicPeriod"/>
            </a:pPr>
            <a:endParaRPr lang="en-US" sz="1800" dirty="0">
              <a:solidFill>
                <a:schemeClr val="bg1"/>
              </a:solidFill>
            </a:endParaRPr>
          </a:p>
          <a:p>
            <a:pPr marL="342900" indent="-342900" algn="l" eaLnBrk="1" hangingPunct="1">
              <a:buFont typeface="Wingdings 2" panose="05020102010507070707" pitchFamily="18" charset="2"/>
              <a:buAutoNum type="arabicPeriod"/>
            </a:pPr>
            <a:r>
              <a:rPr lang="en-US" sz="1800" dirty="0">
                <a:solidFill>
                  <a:schemeClr val="bg1"/>
                </a:solidFill>
              </a:rPr>
              <a:t>If it arises without deletion </a:t>
            </a:r>
          </a:p>
          <a:p>
            <a:pPr marL="0" indent="0" algn="l" eaLnBrk="1" hangingPunct="1">
              <a:buNone/>
            </a:pPr>
            <a:r>
              <a:rPr lang="en-US" sz="1800" dirty="0">
                <a:solidFill>
                  <a:schemeClr val="bg1"/>
                </a:solidFill>
              </a:rPr>
              <a:t>by simple fusion of telomeric regions: </a:t>
            </a:r>
          </a:p>
          <a:p>
            <a:pPr marL="0" indent="0" algn="l" eaLnBrk="1" hangingPunct="1">
              <a:buNone/>
            </a:pPr>
            <a:r>
              <a:rPr lang="en-US" sz="1800" dirty="0">
                <a:solidFill>
                  <a:schemeClr val="bg1"/>
                </a:solidFill>
              </a:rPr>
              <a:t> carriers generally do not have phenotypic anomalies.</a:t>
            </a:r>
            <a:endParaRPr lang="en-US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4" name="Picture 7" descr="ring">
            <a:extLst>
              <a:ext uri="{FF2B5EF4-FFF2-40B4-BE49-F238E27FC236}">
                <a16:creationId xmlns:a16="http://schemas.microsoft.com/office/drawing/2014/main" id="{E7A8700E-A4E4-4AB6-231B-995D183F3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24000"/>
            <a:ext cx="1658938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9" descr="figure12">
            <a:extLst>
              <a:ext uri="{FF2B5EF4-FFF2-40B4-BE49-F238E27FC236}">
                <a16:creationId xmlns:a16="http://schemas.microsoft.com/office/drawing/2014/main" id="{E62D51A4-2A75-EB41-CE1B-5B27B4C03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3843338"/>
            <a:ext cx="3287713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>
            <a:extLst>
              <a:ext uri="{FF2B5EF4-FFF2-40B4-BE49-F238E27FC236}">
                <a16:creationId xmlns:a16="http://schemas.microsoft.com/office/drawing/2014/main" id="{A6F65FAA-47AA-8266-9500-F46A0586A2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chemeClr val="tx2">
                    <a:lumMod val="50000"/>
                  </a:schemeClr>
                </a:solidFill>
              </a:rPr>
              <a:t>Duplications – pure partial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</a:rPr>
              <a:t>trisomies</a:t>
            </a:r>
            <a:endParaRPr lang="en-US" altLang="en-US" sz="88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68DACB9-E2E6-DA55-C717-621C0F15F1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1727" y="1342803"/>
            <a:ext cx="5580063" cy="5516562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RS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eaLnBrk="1" hangingPunct="1">
              <a:lnSpc>
                <a:spcPct val="90000"/>
              </a:lnSpc>
              <a:buClr>
                <a:schemeClr val="bg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An increase in a certain segment in a chromosome, a tandem duplication, can occur: </a:t>
            </a:r>
          </a:p>
          <a:p>
            <a:pPr marL="457200" indent="-457200" algn="l" eaLnBrk="1" hangingPunct="1">
              <a:lnSpc>
                <a:spcPct val="90000"/>
              </a:lnSpc>
              <a:buClr>
                <a:schemeClr val="bg1"/>
              </a:buClr>
              <a:buFont typeface="+mj-lt"/>
              <a:buAutoNum type="alphaLcParenR"/>
            </a:pPr>
            <a:r>
              <a:rPr lang="en-US" sz="2000" dirty="0">
                <a:solidFill>
                  <a:schemeClr val="bg1"/>
                </a:solidFill>
              </a:rPr>
              <a:t>by inserting one chromatid into another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chemeClr val="bg1"/>
                </a:solidFill>
              </a:rPr>
              <a:t>b) by inserting a segment from one strand of DNA into another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chemeClr val="bg1"/>
                </a:solidFill>
              </a:rPr>
              <a:t>c) insertion of segments from the homologous chromosome </a:t>
            </a:r>
          </a:p>
          <a:p>
            <a:pPr marL="609600" indent="-609600" algn="l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chemeClr val="bg1"/>
                </a:solidFill>
              </a:rPr>
              <a:t>2. Duplication is also caused by improper crossing over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chemeClr val="bg1"/>
                </a:solidFill>
              </a:rPr>
              <a:t>-Duplications damage the phenotype less than deletions. For example: hemoglobin (Hb) gene</a:t>
            </a:r>
            <a:endParaRPr lang="en-US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8" name="Picture 1">
            <a:extLst>
              <a:ext uri="{FF2B5EF4-FFF2-40B4-BE49-F238E27FC236}">
                <a16:creationId xmlns:a16="http://schemas.microsoft.com/office/drawing/2014/main" id="{C41130FC-B5EF-073D-D25A-36B910193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700213"/>
            <a:ext cx="3024188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46C0EA5D-8687-E923-478A-7D58F496B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850" y="-19050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dirty="0">
                <a:solidFill>
                  <a:schemeClr val="bg1"/>
                </a:solidFill>
              </a:rPr>
              <a:t>Isochromosome</a:t>
            </a:r>
            <a:endParaRPr lang="en-US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Rectangle 4">
            <a:extLst>
              <a:ext uri="{FF2B5EF4-FFF2-40B4-BE49-F238E27FC236}">
                <a16:creationId xmlns:a16="http://schemas.microsoft.com/office/drawing/2014/main" id="{2B7001BE-034C-3D72-CEAA-65E7D133F4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413" y="1152525"/>
            <a:ext cx="8893175" cy="1871663"/>
          </a:xfrm>
        </p:spPr>
        <p:txBody>
          <a:bodyPr/>
          <a:lstStyle/>
          <a:p>
            <a:pPr eaLnBrk="1" hangingPunct="1"/>
            <a:r>
              <a:rPr lang="en-US" sz="2400" dirty="0">
                <a:solidFill>
                  <a:schemeClr val="bg1"/>
                </a:solidFill>
              </a:rPr>
              <a:t>It occurs when the centromere mistakenly divides crosswise. </a:t>
            </a:r>
          </a:p>
          <a:p>
            <a:pPr eaLnBrk="1" hangingPunct="1"/>
            <a:r>
              <a:rPr lang="en-US" sz="2400" dirty="0">
                <a:solidFill>
                  <a:schemeClr val="bg1"/>
                </a:solidFill>
              </a:rPr>
              <a:t>Most often - iso X 46, Xi (</a:t>
            </a:r>
            <a:r>
              <a:rPr lang="en-US" sz="2400" dirty="0" err="1">
                <a:solidFill>
                  <a:schemeClr val="bg1"/>
                </a:solidFill>
              </a:rPr>
              <a:t>Xq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  <a:endParaRPr lang="en-US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2" name="Picture 1">
            <a:extLst>
              <a:ext uri="{FF2B5EF4-FFF2-40B4-BE49-F238E27FC236}">
                <a16:creationId xmlns:a16="http://schemas.microsoft.com/office/drawing/2014/main" id="{09DD7AB9-B246-21D2-D1E0-78212003E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900" y="2708275"/>
            <a:ext cx="5856288" cy="403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85AA091C-F796-A17F-D7A8-D0A478A45F6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520" y="116632"/>
            <a:ext cx="8229600" cy="1143000"/>
          </a:xfrm>
          <a:ln>
            <a:miter lim="800000"/>
            <a:headEnd/>
            <a:tailEnd/>
          </a:ln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1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4100" b="1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Dicentric chromosome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63196AF9-37AC-8B53-0A36-1FBDE530B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413" y="1341438"/>
            <a:ext cx="8893175" cy="5257800"/>
          </a:xfrm>
        </p:spPr>
        <p:txBody>
          <a:bodyPr/>
          <a:lstStyle/>
          <a:p>
            <a:pPr marL="365125" indent="-255588" algn="l" eaLnBrk="1" hangingPunct="1"/>
            <a:r>
              <a:rPr lang="en-US" sz="2000" dirty="0">
                <a:solidFill>
                  <a:schemeClr val="bg1"/>
                </a:solidFill>
              </a:rPr>
              <a:t>It rarely arises spontaneously. </a:t>
            </a:r>
          </a:p>
          <a:p>
            <a:pPr marL="365125" indent="-255588" algn="l" eaLnBrk="1" hangingPunct="1"/>
            <a:r>
              <a:rPr lang="en-US" sz="2000" dirty="0">
                <a:solidFill>
                  <a:schemeClr val="bg1"/>
                </a:solidFill>
              </a:rPr>
              <a:t>It is caused by deletion of the telomeres of two chromosomes and then by their translocation. </a:t>
            </a:r>
          </a:p>
          <a:p>
            <a:pPr marL="365125" indent="-255588" algn="l" eaLnBrk="1" hangingPunct="1"/>
            <a:r>
              <a:rPr lang="en-US" sz="2000" dirty="0">
                <a:solidFill>
                  <a:schemeClr val="bg1"/>
                </a:solidFill>
              </a:rPr>
              <a:t>They can be stable in the chromosomal set.</a:t>
            </a:r>
            <a:endParaRPr lang="en-US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1">
            <a:extLst>
              <a:ext uri="{FF2B5EF4-FFF2-40B4-BE49-F238E27FC236}">
                <a16:creationId xmlns:a16="http://schemas.microsoft.com/office/drawing/2014/main" id="{CE6C2763-2CB9-A268-4170-5428EBC65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463" y="3424238"/>
            <a:ext cx="3578225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2">
            <a:extLst>
              <a:ext uri="{FF2B5EF4-FFF2-40B4-BE49-F238E27FC236}">
                <a16:creationId xmlns:a16="http://schemas.microsoft.com/office/drawing/2014/main" id="{D90D08A7-7794-4077-E4EF-B7ABB306E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3503613"/>
            <a:ext cx="41148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5FA73BC7-B1C7-9A30-8FC1-EE5E0CE832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438" y="136525"/>
            <a:ext cx="4968875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Inversion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45DCED8-1147-CA9A-3268-09A963BDC2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313" y="1484313"/>
            <a:ext cx="7991475" cy="1873250"/>
          </a:xfrm>
        </p:spPr>
        <p:txBody>
          <a:bodyPr/>
          <a:lstStyle/>
          <a:p>
            <a:pPr algn="l" eaLnBrk="1" hangingPunct="1">
              <a:buNone/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arise as a result of two breaks within one chromosome and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turning the segment between the breaks by 180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°</a:t>
            </a:r>
            <a:endParaRPr lang="en-US" altLang="en-US" sz="3600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buFont typeface="Wingdings" panose="05000000000000000000" pitchFamily="2" charset="2"/>
              <a:buNone/>
            </a:pPr>
            <a:endParaRPr lang="sr-Latn-CS" altLang="en-US" sz="2400" b="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/>
            <a:endParaRPr lang="sr-Latn-CS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/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0" name="Rectangle 6">
            <a:extLst>
              <a:ext uri="{FF2B5EF4-FFF2-40B4-BE49-F238E27FC236}">
                <a16:creationId xmlns:a16="http://schemas.microsoft.com/office/drawing/2014/main" id="{78AA9A6D-6466-8551-B57F-3A82E6850AF6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5173663" y="4581525"/>
            <a:ext cx="3970337" cy="18161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200" b="1">
                <a:solidFill>
                  <a:schemeClr val="bg1"/>
                </a:solidFill>
                <a:latin typeface="Arial" panose="020B0604020202020204" pitchFamily="34" charset="0"/>
              </a:rPr>
              <a:t>            </a:t>
            </a:r>
            <a:r>
              <a:rPr lang="en-US" altLang="en-US" sz="2200" b="1" u="sng">
                <a:solidFill>
                  <a:schemeClr val="bg1"/>
                </a:solidFill>
                <a:latin typeface="Arial" panose="020B0604020202020204" pitchFamily="34" charset="0"/>
              </a:rPr>
              <a:t>A B</a:t>
            </a:r>
            <a:r>
              <a:rPr lang="en-US" altLang="en-US" sz="2200" b="1" u="sng">
                <a:latin typeface="Arial" panose="020B0604020202020204" pitchFamily="34" charset="0"/>
              </a:rPr>
              <a:t> </a:t>
            </a:r>
            <a:r>
              <a:rPr lang="en-US" altLang="en-US" sz="2200" b="1" u="sng">
                <a:solidFill>
                  <a:srgbClr val="C00000"/>
                </a:solidFill>
                <a:latin typeface="Arial" panose="020B0604020202020204" pitchFamily="34" charset="0"/>
              </a:rPr>
              <a:t>C D E F </a:t>
            </a:r>
            <a:r>
              <a:rPr lang="en-US" altLang="en-US" sz="2200" b="1" u="sng">
                <a:solidFill>
                  <a:schemeClr val="bg1"/>
                </a:solidFill>
                <a:latin typeface="Arial" panose="020B0604020202020204" pitchFamily="34" charset="0"/>
              </a:rPr>
              <a:t>G H I J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en-US" sz="2200" b="1" u="sng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2200" b="1">
                <a:latin typeface="Arial" panose="020B0604020202020204" pitchFamily="34" charset="0"/>
              </a:rPr>
              <a:t>            </a:t>
            </a:r>
            <a:r>
              <a:rPr lang="en-US" altLang="en-US" sz="2200" b="1" u="sng">
                <a:solidFill>
                  <a:schemeClr val="bg1"/>
                </a:solidFill>
                <a:latin typeface="Arial" panose="020B0604020202020204" pitchFamily="34" charset="0"/>
              </a:rPr>
              <a:t>A B</a:t>
            </a:r>
            <a:r>
              <a:rPr lang="en-US" altLang="en-US" sz="2200" b="1" u="sng">
                <a:latin typeface="Arial" panose="020B0604020202020204" pitchFamily="34" charset="0"/>
              </a:rPr>
              <a:t> </a:t>
            </a:r>
            <a:r>
              <a:rPr lang="en-US" altLang="en-US" sz="2200" b="1" u="sng">
                <a:solidFill>
                  <a:srgbClr val="C00000"/>
                </a:solidFill>
                <a:latin typeface="Arial" panose="020B0604020202020204" pitchFamily="34" charset="0"/>
              </a:rPr>
              <a:t>F E D C </a:t>
            </a:r>
            <a:r>
              <a:rPr lang="en-US" altLang="en-US" sz="2200" b="1" u="sng">
                <a:solidFill>
                  <a:schemeClr val="bg1"/>
                </a:solidFill>
                <a:latin typeface="Arial" panose="020B0604020202020204" pitchFamily="34" charset="0"/>
              </a:rPr>
              <a:t>G H I J</a:t>
            </a:r>
          </a:p>
        </p:txBody>
      </p:sp>
      <p:pic>
        <p:nvPicPr>
          <p:cNvPr id="19461" name="Picture 1">
            <a:extLst>
              <a:ext uri="{FF2B5EF4-FFF2-40B4-BE49-F238E27FC236}">
                <a16:creationId xmlns:a16="http://schemas.microsoft.com/office/drawing/2014/main" id="{A80032E8-20AA-4BD6-F401-55CB8AB72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3" y="2852738"/>
            <a:ext cx="335915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B43032D7-B687-AE33-F33C-49ED71EB4DA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74638"/>
            <a:ext cx="8229600" cy="1143000"/>
          </a:xfrm>
          <a:ln>
            <a:miter lim="800000"/>
            <a:headEnd/>
            <a:tailEnd/>
          </a:ln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Types of inversion</a:t>
            </a:r>
          </a:p>
        </p:txBody>
      </p:sp>
      <p:pic>
        <p:nvPicPr>
          <p:cNvPr id="20483" name="Picture 3" descr="parainv">
            <a:extLst>
              <a:ext uri="{FF2B5EF4-FFF2-40B4-BE49-F238E27FC236}">
                <a16:creationId xmlns:a16="http://schemas.microsoft.com/office/drawing/2014/main" id="{ECD375C7-77CB-2055-22B8-52B302EE7678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51575" y="2060575"/>
            <a:ext cx="2892425" cy="3168650"/>
          </a:xfrm>
          <a:noFill/>
        </p:spPr>
      </p:pic>
      <p:pic>
        <p:nvPicPr>
          <p:cNvPr id="20484" name="Picture 4" descr="periinv">
            <a:extLst>
              <a:ext uri="{FF2B5EF4-FFF2-40B4-BE49-F238E27FC236}">
                <a16:creationId xmlns:a16="http://schemas.microsoft.com/office/drawing/2014/main" id="{B6873A7A-45DA-412C-6631-B7C3094717BE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060575"/>
            <a:ext cx="2936875" cy="3240088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B67CD475-2AAE-D2B8-0B71-E88D1CD5F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60350"/>
            <a:ext cx="4408488" cy="682625"/>
          </a:xfrm>
        </p:spPr>
        <p:txBody>
          <a:bodyPr/>
          <a:lstStyle/>
          <a:p>
            <a:pPr algn="ctr"/>
            <a:r>
              <a:rPr lang="sr-Cyrl-CS" alt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)Pericentric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23CE75E-D635-2D82-B738-25E7BE9187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56100" y="514350"/>
            <a:ext cx="4859338" cy="533400"/>
          </a:xfrm>
        </p:spPr>
        <p:txBody>
          <a:bodyPr/>
          <a:lstStyle/>
          <a:p>
            <a:pPr marL="0" indent="0" algn="ctr">
              <a:buFont typeface="Wingdings 2" panose="05020102010507070707" pitchFamily="18" charset="2"/>
              <a:buNone/>
            </a:pPr>
            <a:r>
              <a:rPr lang="sr-Cyrl-CS" alt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Paracentric</a:t>
            </a:r>
          </a:p>
        </p:txBody>
      </p:sp>
      <p:pic>
        <p:nvPicPr>
          <p:cNvPr id="21508" name="Picture 4" descr="INVERZIJE">
            <a:extLst>
              <a:ext uri="{FF2B5EF4-FFF2-40B4-BE49-F238E27FC236}">
                <a16:creationId xmlns:a16="http://schemas.microsoft.com/office/drawing/2014/main" id="{3BEFCA8F-42D0-5345-C748-277DBE72CEFE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250950"/>
            <a:ext cx="9612313" cy="5607050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>
            <a:extLst>
              <a:ext uri="{FF2B5EF4-FFF2-40B4-BE49-F238E27FC236}">
                <a16:creationId xmlns:a16="http://schemas.microsoft.com/office/drawing/2014/main" id="{45B80A91-E1F7-63B5-9F0B-0B0658DCC5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solidFill>
                  <a:schemeClr val="bg1"/>
                </a:solidFill>
              </a:rPr>
              <a:t>Genetic risks for offspring</a:t>
            </a:r>
            <a:endParaRPr lang="en-US" altLang="en-US" sz="8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BCA06994-E8C3-DA44-9525-8B63CD8457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6063" y="2079625"/>
            <a:ext cx="4038600" cy="4518025"/>
          </a:xfrm>
        </p:spPr>
        <p:txBody>
          <a:bodyPr/>
          <a:lstStyle/>
          <a:p>
            <a:pPr marL="533400" indent="-533400" algn="l" eaLnBrk="1" hangingPunct="1">
              <a:buFont typeface="Wingdings" panose="05000000000000000000" pitchFamily="2" charset="2"/>
              <a:buNone/>
            </a:pPr>
            <a:r>
              <a:rPr lang="en-US" altLang="en-US" sz="2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Pericentric inversion</a:t>
            </a:r>
            <a:endParaRPr lang="sr-Cyrl-CS" altLang="en-US" sz="25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algn="l" eaLnBrk="1" hangingPunct="1">
              <a:buFont typeface="Wingdings" panose="05000000000000000000" pitchFamily="2" charset="2"/>
              <a:buNone/>
            </a:pPr>
            <a:endParaRPr lang="en-US" altLang="en-US" sz="25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algn="l" eaLnBrk="1" hangingPunct="1">
              <a:buFont typeface="Wingdings 2" panose="05020102010507070707" pitchFamily="18" charset="2"/>
              <a:buNone/>
            </a:pP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C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25% </a:t>
            </a: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</a:p>
          <a:p>
            <a:pPr marL="533400" indent="-533400" algn="l" eaLnBrk="1" hangingPunct="1">
              <a:buFont typeface="Wingdings 2" panose="05020102010507070707" pitchFamily="18" charset="2"/>
              <a:buNone/>
            </a:pP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C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25% </a:t>
            </a: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normal- inversion carrier</a:t>
            </a:r>
            <a:endParaRPr lang="en-US" altLang="en-US" sz="25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algn="l" eaLnBrk="1" hangingPunct="1">
              <a:buFont typeface="Wingdings 2" panose="05020102010507070707" pitchFamily="18" charset="2"/>
              <a:buNone/>
            </a:pP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sr-Latn-C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phenotypically and genotypically abnormal child</a:t>
            </a: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129F23D1-696C-3BBD-E669-FC96F339A57C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284663" y="1935163"/>
            <a:ext cx="4859337" cy="5165725"/>
          </a:xfrm>
        </p:spPr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2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Paracentric inversions</a:t>
            </a:r>
            <a:endParaRPr lang="sr-Cyrl-CS" altLang="en-US" sz="25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en-US" altLang="en-US" sz="25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buFont typeface="Wingdings 2" panose="05020102010507070707" pitchFamily="18" charset="2"/>
              <a:buNone/>
            </a:pP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R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sr-Latn-C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  <a:r>
              <a:rPr lang="sr-Cyrl-R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(50%)</a:t>
            </a:r>
            <a:endParaRPr lang="en-US" alt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buFont typeface="Wingdings 2" panose="05020102010507070707" pitchFamily="18" charset="2"/>
              <a:buNone/>
            </a:pP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Cyrl-R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n-US" sz="2800" dirty="0">
                <a:solidFill>
                  <a:schemeClr val="bg1"/>
                </a:solidFill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enotypically abnormal child</a:t>
            </a:r>
            <a:r>
              <a:rPr lang="sr-Cyrl-R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solidFill>
                  <a:schemeClr val="bg1"/>
                </a:solidFill>
              </a:rPr>
              <a:t>phenotypically normal</a:t>
            </a:r>
            <a:r>
              <a:rPr lang="sr-Cyrl-RS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sr-Cyrl-R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(50%)</a:t>
            </a:r>
            <a:endParaRPr lang="sr-Cyrl-CS" alt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buFont typeface="Wingdings 2" panose="05020102010507070707" pitchFamily="18" charset="2"/>
              <a:buNone/>
            </a:pP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sr-Latn-C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% gametes fail -25% that have dicentric and 25% acentric or even if fertilization occurs the embryos end up as early spontaneous abortions</a:t>
            </a:r>
            <a:endParaRPr lang="en-US" alt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603657A-802E-4A0F-FEF6-C01C009D68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288" y="549275"/>
            <a:ext cx="8229600" cy="11430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/>
            <a:r>
              <a:rPr lang="en-US" altLang="en-US" sz="4800" b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Transposition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C8697497-EF97-24D6-7672-4E4C68F3425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919288"/>
            <a:ext cx="8229600" cy="4389437"/>
          </a:xfrm>
        </p:spPr>
        <p:txBody>
          <a:bodyPr/>
          <a:lstStyle/>
          <a:p>
            <a:pPr marL="0" indent="0" algn="l" eaLnBrk="1" hangingPunct="1"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bg1"/>
                </a:solidFill>
              </a:rPr>
              <a:t>Moving a group of genes from one place on a chromosome to another place, in its </a:t>
            </a:r>
            <a:r>
              <a:rPr lang="en-US" sz="2800" dirty="0">
                <a:solidFill>
                  <a:srgbClr val="FF0000"/>
                </a:solidFill>
              </a:rPr>
              <a:t>original position.</a:t>
            </a:r>
          </a:p>
          <a:p>
            <a:pPr marL="0" indent="0" algn="l" eaLnBrk="1" hangingPunct="1">
              <a:buFont typeface="Wingdings 2" panose="05020102010507070707" pitchFamily="18" charset="2"/>
              <a:buNone/>
              <a:defRPr/>
            </a:pPr>
            <a:endParaRPr lang="en-US" altLang="en-US" sz="2800" dirty="0">
              <a:solidFill>
                <a:srgbClr val="FF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 algn="l" eaLnBrk="1" hangingPunct="1">
              <a:buFont typeface="Wingdings 2" panose="05020102010507070707" pitchFamily="18" charset="2"/>
              <a:buNone/>
              <a:defRPr/>
            </a:pPr>
            <a:endParaRPr lang="sr-Latn-CS" altLang="en-US" sz="3600" dirty="0">
              <a:solidFill>
                <a:srgbClr val="FF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l" eaLnBrk="1" hangingPunct="1">
              <a:buFontTx/>
              <a:buNone/>
              <a:defRPr/>
            </a:pPr>
            <a:r>
              <a:rPr lang="sr-Latn-CS" altLang="en-US" sz="2800" u="sng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A  B </a:t>
            </a:r>
            <a:r>
              <a:rPr lang="sr-Latn-CS" altLang="en-US" sz="2800" b="1" u="sng" dirty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 D E</a:t>
            </a:r>
            <a:r>
              <a:rPr lang="sr-Latn-CS" altLang="en-US" sz="2800" u="sng" dirty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800" u="sng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 G </a:t>
            </a:r>
            <a:r>
              <a:rPr lang="sr-Latn-C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</a:t>
            </a:r>
            <a:r>
              <a:rPr lang="sr-Latn-CS" altLang="en-US" sz="2800" u="sng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A B F G </a:t>
            </a:r>
            <a:r>
              <a:rPr lang="sr-Latn-CS" altLang="en-US" sz="2800" b="1" u="sng" dirty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 D E</a:t>
            </a:r>
            <a:endParaRPr lang="en-US" altLang="en-US" sz="2800" b="1" u="sng" dirty="0">
              <a:solidFill>
                <a:srgbClr val="C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7072505E-F903-9A87-3AF8-9EB94BAFB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288" y="404813"/>
            <a:ext cx="8229600" cy="11430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/>
            <a:r>
              <a:rPr lang="sr-Cyrl-CS" altLang="en-US" sz="4800" b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Т</a:t>
            </a:r>
            <a:r>
              <a:rPr lang="en-US" altLang="en-US" sz="4800" b="1" dirty="0" err="1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ranslocation</a:t>
            </a:r>
            <a:endParaRPr lang="en-US" altLang="en-US" sz="4800" b="1" dirty="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AD310EDD-ECBB-5091-6911-4EE577FC34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288" y="1916113"/>
            <a:ext cx="8748712" cy="4941887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Exchange of genetic material between two non-homologous chromosomes.</a:t>
            </a:r>
          </a:p>
          <a:p>
            <a:pPr marL="609600" indent="-609600"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or </a:t>
            </a:r>
          </a:p>
          <a:p>
            <a:pPr marL="609600" indent="-609600"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The phenomenon that one chromosome or one part of it is translocated to another. </a:t>
            </a:r>
          </a:p>
          <a:p>
            <a:pPr marL="609600" indent="-609600"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marL="609600" indent="-609600"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They can be: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400" dirty="0">
                <a:solidFill>
                  <a:schemeClr val="bg1"/>
                </a:solidFill>
              </a:rPr>
              <a:t>1. Reciprocal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400" dirty="0">
                <a:solidFill>
                  <a:schemeClr val="bg1"/>
                </a:solidFill>
              </a:rPr>
              <a:t>2. The Robertsonian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400" dirty="0">
                <a:solidFill>
                  <a:schemeClr val="bg1"/>
                </a:solidFill>
              </a:rPr>
              <a:t>3. Non-reciprocal translocations (insertions)</a:t>
            </a:r>
            <a:endParaRPr lang="en-US" altLang="en-US" sz="3600" dirty="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D2F18C7-CD6D-21B1-93F0-448451C3D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288" y="476250"/>
            <a:ext cx="8445500" cy="1008063"/>
          </a:xfrm>
        </p:spPr>
        <p:txBody>
          <a:bodyPr/>
          <a:lstStyle/>
          <a:p>
            <a:pPr algn="ctr"/>
            <a:r>
              <a:rPr lang="en-US" altLang="en-US" sz="4000" b="1" dirty="0">
                <a:solidFill>
                  <a:schemeClr val="bg1"/>
                </a:solidFill>
                <a:latin typeface="Arial" panose="020B0604020202020204" pitchFamily="34" charset="0"/>
              </a:rPr>
              <a:t>STRUCTURAL ABERRATIONS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CF8CC6F7-56AE-7485-EFD0-908391A65F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388" y="1935163"/>
            <a:ext cx="8785225" cy="4922837"/>
          </a:xfrm>
        </p:spPr>
        <p:txBody>
          <a:bodyPr/>
          <a:lstStyle/>
          <a:p>
            <a:pPr algn="l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	</a:t>
            </a:r>
            <a:r>
              <a:rPr lang="en-US" sz="2400" dirty="0">
                <a:solidFill>
                  <a:schemeClr val="bg1"/>
                </a:solidFill>
              </a:rPr>
              <a:t>Structural aberrations are changes in the structure of chromosomes that are caused by interruptions and disturbances in the linear continuity of chromosomes. </a:t>
            </a:r>
          </a:p>
          <a:p>
            <a:pPr algn="l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algn="l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Interruptions can be: </a:t>
            </a:r>
          </a:p>
          <a:p>
            <a:pPr marL="514350" indent="-514350" algn="l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r>
              <a:rPr lang="en-US" sz="2400" dirty="0">
                <a:solidFill>
                  <a:srgbClr val="FF0000"/>
                </a:solidFill>
              </a:rPr>
              <a:t>Chromosomal </a:t>
            </a:r>
            <a:r>
              <a:rPr lang="en-US" sz="2400" dirty="0">
                <a:solidFill>
                  <a:schemeClr val="bg1"/>
                </a:solidFill>
              </a:rPr>
              <a:t>- in the G1 phase </a:t>
            </a:r>
          </a:p>
          <a:p>
            <a:pPr marL="514350" indent="-514350" algn="l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r>
              <a:rPr lang="en-US" sz="2400" dirty="0">
                <a:solidFill>
                  <a:srgbClr val="FF0000"/>
                </a:solidFill>
              </a:rPr>
              <a:t>Chromatid</a:t>
            </a:r>
            <a:r>
              <a:rPr lang="en-US" sz="2400" dirty="0">
                <a:solidFill>
                  <a:schemeClr val="bg1"/>
                </a:solidFill>
              </a:rPr>
              <a:t> - in G2 phase </a:t>
            </a:r>
          </a:p>
          <a:p>
            <a:pPr marL="514350" indent="-514350" algn="l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r>
              <a:rPr lang="en-US" sz="2400" dirty="0" err="1">
                <a:solidFill>
                  <a:srgbClr val="FF0000"/>
                </a:solidFill>
              </a:rPr>
              <a:t>Isochromatid</a:t>
            </a:r>
            <a:r>
              <a:rPr lang="en-US" sz="2400" dirty="0">
                <a:solidFill>
                  <a:schemeClr val="bg1"/>
                </a:solidFill>
              </a:rPr>
              <a:t> - both sister chromatids </a:t>
            </a:r>
          </a:p>
          <a:p>
            <a:pPr marL="514350" indent="-514350" algn="l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endParaRPr lang="en-US" sz="2400" dirty="0">
              <a:solidFill>
                <a:srgbClr val="FF0000"/>
              </a:solidFill>
            </a:endParaRPr>
          </a:p>
          <a:p>
            <a:pPr marL="0" indent="0" algn="l">
              <a:lnSpc>
                <a:spcPct val="90000"/>
              </a:lnSpc>
              <a:buNone/>
            </a:pPr>
            <a:r>
              <a:rPr lang="en-US" sz="2400" dirty="0">
                <a:solidFill>
                  <a:srgbClr val="FF0000"/>
                </a:solidFill>
              </a:rPr>
              <a:t>Fragile places </a:t>
            </a:r>
            <a:r>
              <a:rPr lang="en-US" sz="2400" dirty="0">
                <a:solidFill>
                  <a:schemeClr val="bg1"/>
                </a:solidFill>
              </a:rPr>
              <a:t>- regions of chromosomes subject to breaks (chromosomes: 1, 2, 10, 11, 12, 16, 17, 20, X)</a:t>
            </a: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>
            <a:extLst>
              <a:ext uri="{FF2B5EF4-FFF2-40B4-BE49-F238E27FC236}">
                <a16:creationId xmlns:a16="http://schemas.microsoft.com/office/drawing/2014/main" id="{2CC7ED8E-0305-BB32-F92C-E0CC67034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sr-Cyrl-CS" altLang="en-US" sz="4400" b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1. </a:t>
            </a:r>
            <a:r>
              <a:rPr lang="en-US" altLang="en-US" sz="4400" b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Reciprocal translocation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06DA830F-ADA1-B546-F1B8-00FB7AC3A8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7337" y="1412776"/>
            <a:ext cx="4284663" cy="5184775"/>
          </a:xfrm>
        </p:spPr>
        <p:txBody>
          <a:bodyPr/>
          <a:lstStyle/>
          <a:p>
            <a:pPr marL="609600" indent="-609600" algn="l" eaLnBrk="1" hangingPunct="1">
              <a:buFont typeface="Wingdings" panose="05000000000000000000" pitchFamily="2" charset="2"/>
              <a:buNone/>
              <a:defRPr/>
            </a:pPr>
            <a:endParaRPr lang="sr-Cyrl-CS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</a:rPr>
              <a:t>Mutual exchange of segments between both pairs of non-homologous chromosomes:</a:t>
            </a:r>
          </a:p>
          <a:p>
            <a:pPr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 homozygous </a:t>
            </a:r>
          </a:p>
          <a:p>
            <a:pPr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 heterozygous.</a:t>
            </a:r>
          </a:p>
          <a:p>
            <a:pPr marL="0" indent="0" algn="l" eaLnBrk="1" hangingPunct="1">
              <a:buNone/>
              <a:defRPr/>
            </a:pPr>
            <a:endParaRPr lang="en-US" sz="2400" dirty="0">
              <a:solidFill>
                <a:srgbClr val="FF0000"/>
              </a:solidFill>
            </a:endParaRPr>
          </a:p>
          <a:p>
            <a:pPr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</a:rPr>
              <a:t> They are usually harmless carrier, but they carry a significant risk for formation aberrant gametes </a:t>
            </a:r>
          </a:p>
          <a:p>
            <a:pPr algn="l" eaLnBrk="1" hangingPunct="1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bg1"/>
              </a:solidFill>
            </a:endParaRPr>
          </a:p>
          <a:p>
            <a:pPr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</a:rPr>
              <a:t>Frequency: </a:t>
            </a:r>
            <a:r>
              <a:rPr lang="sr-Cyrl-CS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1:500</a:t>
            </a:r>
          </a:p>
          <a:p>
            <a:pPr marL="609600" indent="-609600" algn="l" eaLnBrk="1" hangingPunct="1">
              <a:buFontTx/>
              <a:buChar char="-"/>
              <a:defRPr/>
            </a:pPr>
            <a:endParaRPr lang="en-US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4" name="Picture 1">
            <a:extLst>
              <a:ext uri="{FF2B5EF4-FFF2-40B4-BE49-F238E27FC236}">
                <a16:creationId xmlns:a16="http://schemas.microsoft.com/office/drawing/2014/main" id="{B3AD6A4E-6341-6BFF-6FDC-8E3631524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732" y="2292350"/>
            <a:ext cx="4262318" cy="2648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>
            <a:extLst>
              <a:ext uri="{FF2B5EF4-FFF2-40B4-BE49-F238E27FC236}">
                <a16:creationId xmlns:a16="http://schemas.microsoft.com/office/drawing/2014/main" id="{EFA4DF40-44BD-005E-3572-1433BB3ABFAA}"/>
              </a:ext>
            </a:extLst>
          </p:cNvPr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521694629"/>
              </p:ext>
            </p:extLst>
          </p:nvPr>
        </p:nvGraphicFramePr>
        <p:xfrm>
          <a:off x="1150938" y="-20638"/>
          <a:ext cx="7993062" cy="666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Photo Editor Photo" r:id="rId3" imgW="17076190" imgH="16038095" progId="MSPhotoEd.3">
                  <p:embed/>
                </p:oleObj>
              </mc:Choice>
              <mc:Fallback>
                <p:oleObj name="Photo Editor Photo" r:id="rId3" imgW="17076190" imgH="1603809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-20638"/>
                        <a:ext cx="7993062" cy="666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E8197A2-0963-5935-D2EF-EE6FF3B7569B}"/>
              </a:ext>
            </a:extLst>
          </p:cNvPr>
          <p:cNvSpPr txBox="1"/>
          <p:nvPr/>
        </p:nvSpPr>
        <p:spPr>
          <a:xfrm>
            <a:off x="971600" y="6021288"/>
            <a:ext cx="7344816" cy="5760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A12ABF-E823-FCD0-42B3-D6A1E08FA140}"/>
              </a:ext>
            </a:extLst>
          </p:cNvPr>
          <p:cNvSpPr txBox="1"/>
          <p:nvPr/>
        </p:nvSpPr>
        <p:spPr>
          <a:xfrm>
            <a:off x="2051720" y="1872084"/>
            <a:ext cx="158417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NORMA;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20B690-B71B-F6E5-3415-BB32ACB99D80}"/>
              </a:ext>
            </a:extLst>
          </p:cNvPr>
          <p:cNvSpPr txBox="1"/>
          <p:nvPr/>
        </p:nvSpPr>
        <p:spPr>
          <a:xfrm>
            <a:off x="3923928" y="1872084"/>
            <a:ext cx="2304256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HOMOZYGOUS TRANSLOCATION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9C9064-6469-054F-77B3-BC1A533079CF}"/>
              </a:ext>
            </a:extLst>
          </p:cNvPr>
          <p:cNvSpPr txBox="1"/>
          <p:nvPr/>
        </p:nvSpPr>
        <p:spPr>
          <a:xfrm>
            <a:off x="6084094" y="1872084"/>
            <a:ext cx="2304256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HETEROZYGOUS TRANSLOCATION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>
            <a:extLst>
              <a:ext uri="{FF2B5EF4-FFF2-40B4-BE49-F238E27FC236}">
                <a16:creationId xmlns:a16="http://schemas.microsoft.com/office/drawing/2014/main" id="{7889BFB4-9AED-A770-8D92-2300FD2BA7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74638"/>
            <a:ext cx="9144000" cy="1143000"/>
          </a:xfrm>
          <a:ln>
            <a:miter lim="800000"/>
            <a:headEnd/>
            <a:tailEnd/>
          </a:ln>
        </p:spPr>
        <p:txBody>
          <a:bodyPr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</a:rPr>
              <a:t>Separation of chromosomes during anaphase</a:t>
            </a:r>
            <a:endParaRPr lang="en-US" sz="7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4" descr="fig%201-6">
            <a:extLst>
              <a:ext uri="{FF2B5EF4-FFF2-40B4-BE49-F238E27FC236}">
                <a16:creationId xmlns:a16="http://schemas.microsoft.com/office/drawing/2014/main" id="{BB7663A7-D513-BAC1-0291-44315C5F7489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592" y="1700808"/>
            <a:ext cx="6913563" cy="4667250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>
            <a:extLst>
              <a:ext uri="{FF2B5EF4-FFF2-40B4-BE49-F238E27FC236}">
                <a16:creationId xmlns:a16="http://schemas.microsoft.com/office/drawing/2014/main" id="{53B4E031-6A01-4219-D1DC-24227F9001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288" y="0"/>
            <a:ext cx="8424862" cy="1143000"/>
          </a:xfrm>
        </p:spPr>
        <p:txBody>
          <a:bodyPr/>
          <a:lstStyle/>
          <a:p>
            <a:pPr algn="ctr" eaLnBrk="1" hangingPunct="1"/>
            <a:r>
              <a:rPr lang="en-US" sz="3200" b="1" dirty="0">
                <a:solidFill>
                  <a:schemeClr val="bg1"/>
                </a:solidFill>
              </a:rPr>
              <a:t>Genetic risks for offspring</a:t>
            </a:r>
            <a:endParaRPr lang="en-US" altLang="en-US" sz="8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754CFD7C-AC94-D2F4-45A6-E489AF7B9D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825" y="1557338"/>
            <a:ext cx="4249738" cy="4895850"/>
          </a:xfrm>
        </p:spPr>
        <p:txBody>
          <a:bodyPr/>
          <a:lstStyle/>
          <a:p>
            <a:pPr marL="533400" indent="-533400" algn="l" eaLnBrk="1" hangingPunct="1">
              <a:buFont typeface="Wingdings" panose="05000000000000000000" pitchFamily="2" charset="2"/>
              <a:buNone/>
            </a:pPr>
            <a:r>
              <a:rPr lang="en-US" altLang="en-US" sz="2800" dirty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THEORY</a:t>
            </a:r>
          </a:p>
          <a:p>
            <a:pPr marL="533400" indent="-533400" algn="l" eaLnBrk="1" hangingPunct="1">
              <a:buFont typeface="Wingdings 2" panose="05020102010507070707" pitchFamily="18" charset="2"/>
              <a:buNone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1. </a:t>
            </a:r>
            <a:r>
              <a:rPr lang="sr-Latn-C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50% 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non-balanced translocation</a:t>
            </a:r>
          </a:p>
          <a:p>
            <a:pPr marL="533400" indent="-533400" algn="l" eaLnBrk="1" hangingPunct="1">
              <a:buFont typeface="Wingdings 2" panose="05020102010507070707" pitchFamily="18" charset="2"/>
              <a:buNone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2. </a:t>
            </a:r>
            <a:r>
              <a:rPr lang="sr-Latn-C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25% 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balanced translocation</a:t>
            </a:r>
          </a:p>
          <a:p>
            <a:pPr marL="533400" indent="-533400" algn="l" eaLnBrk="1" hangingPunct="1">
              <a:buFont typeface="Wingdings 2" panose="05020102010507070707" pitchFamily="18" charset="2"/>
              <a:buNone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3. </a:t>
            </a:r>
            <a:r>
              <a:rPr lang="sr-Latn-C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25%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genotypically and phenotypically normal child</a:t>
            </a:r>
            <a:endParaRPr lang="en-US" altLang="en-US" sz="2800" dirty="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676" name="Rectangle 4">
            <a:extLst>
              <a:ext uri="{FF2B5EF4-FFF2-40B4-BE49-F238E27FC236}">
                <a16:creationId xmlns:a16="http://schemas.microsoft.com/office/drawing/2014/main" id="{6B77B9BE-A394-2803-DD54-9B8CC640F91D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500563" y="1557338"/>
            <a:ext cx="4643437" cy="4967287"/>
          </a:xfrm>
        </p:spPr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2800" dirty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REALITY</a:t>
            </a:r>
          </a:p>
          <a:p>
            <a:pPr marL="533400" indent="-533400" eaLnBrk="1" hangingPunct="1">
              <a:buFont typeface="Wingdings 2" panose="05020102010507070707" pitchFamily="18" charset="2"/>
              <a:buNone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1. </a:t>
            </a:r>
            <a:r>
              <a:rPr lang="sr-Latn-C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7% </a:t>
            </a:r>
            <a:r>
              <a:rPr lang="en-US" sz="2800" dirty="0">
                <a:solidFill>
                  <a:schemeClr val="bg1"/>
                </a:solidFill>
              </a:rPr>
              <a:t>genotypically and phenotypically abnormal if mother is a carrier</a:t>
            </a:r>
          </a:p>
          <a:p>
            <a:pPr marL="533400" indent="-533400" eaLnBrk="1" hangingPunct="1">
              <a:buFont typeface="Wingdings 2" panose="05020102010507070707" pitchFamily="18" charset="2"/>
              <a:buNone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2. </a:t>
            </a:r>
            <a:r>
              <a:rPr lang="sr-Latn-CS" altLang="en-US" sz="28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3% </a:t>
            </a:r>
            <a:r>
              <a:rPr lang="en-US" sz="2800" dirty="0">
                <a:solidFill>
                  <a:schemeClr val="bg1"/>
                </a:solidFill>
              </a:rPr>
              <a:t>abnormal if father is a carrier</a:t>
            </a:r>
            <a:endParaRPr lang="en-US" alt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6E8C7E3B-D09C-2BF0-8E59-269A347E2F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20713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3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Reciprocal translocation can activate proto-oncogenes</a:t>
            </a:r>
            <a:r>
              <a:rPr lang="sr-Cyrl-CS" altLang="en-US" sz="3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n-US" sz="3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7FC8A3FB-20F5-E9DF-63A1-509A78CFE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5261" y="2420938"/>
            <a:ext cx="4788024" cy="4086225"/>
          </a:xfrm>
        </p:spPr>
        <p:txBody>
          <a:bodyPr/>
          <a:lstStyle/>
          <a:p>
            <a:pPr algn="l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b="1" dirty="0">
                <a:solidFill>
                  <a:srgbClr val="FF0000"/>
                </a:solidFill>
              </a:rPr>
              <a:t>Philadelphia chromosome</a:t>
            </a:r>
          </a:p>
          <a:p>
            <a:pPr algn="l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- reciprocal translocation between chromosomes 9 and 22. </a:t>
            </a:r>
          </a:p>
          <a:p>
            <a:pPr algn="l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algn="l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algn="l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It causes </a:t>
            </a:r>
            <a:r>
              <a:rPr lang="en-US" sz="2400" b="1" dirty="0">
                <a:solidFill>
                  <a:srgbClr val="FF0000"/>
                </a:solidFill>
              </a:rPr>
              <a:t>chronic myeloid leukemia.</a:t>
            </a:r>
            <a:endParaRPr lang="en-US" altLang="en-US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4" name="Picture 4" descr="Trans_9_22">
            <a:extLst>
              <a:ext uri="{FF2B5EF4-FFF2-40B4-BE49-F238E27FC236}">
                <a16:creationId xmlns:a16="http://schemas.microsoft.com/office/drawing/2014/main" id="{CD775DED-82FB-C788-8841-9EA86F638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57"/>
          <a:stretch>
            <a:fillRect/>
          </a:stretch>
        </p:blipFill>
        <p:spPr bwMode="auto">
          <a:xfrm>
            <a:off x="5040557" y="2420938"/>
            <a:ext cx="3958981" cy="3168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F1985E71-5B5E-8759-FF19-886E3791E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263" y="255588"/>
            <a:ext cx="8589962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Robertsonian translocations- </a:t>
            </a:r>
            <a:br>
              <a:rPr lang="en-US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altLang="en-US" sz="3200" i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3200" b="1" i="1" dirty="0">
                <a:solidFill>
                  <a:schemeClr val="bg1"/>
                </a:solidFill>
              </a:rPr>
              <a:t>entric</a:t>
            </a:r>
            <a:r>
              <a:rPr lang="en-US" sz="3200" b="1" dirty="0">
                <a:solidFill>
                  <a:schemeClr val="bg1"/>
                </a:solidFill>
              </a:rPr>
              <a:t>-</a:t>
            </a:r>
            <a:r>
              <a:rPr lang="en-US" sz="3200" b="1" i="1" dirty="0">
                <a:solidFill>
                  <a:schemeClr val="bg1"/>
                </a:solidFill>
              </a:rPr>
              <a:t>fusion</a:t>
            </a:r>
            <a:r>
              <a:rPr lang="en-US" sz="3200" b="1" dirty="0">
                <a:solidFill>
                  <a:schemeClr val="bg1"/>
                </a:solidFill>
              </a:rPr>
              <a:t> translocation</a:t>
            </a:r>
            <a:endParaRPr lang="en-US" altLang="en-US" sz="3600" b="1" dirty="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5ADF332-2FE7-678D-29A1-5DA2B7773E3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33375" y="1989138"/>
            <a:ext cx="4716463" cy="4387850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z="2800" dirty="0">
                <a:solidFill>
                  <a:schemeClr val="bg1"/>
                </a:solidFill>
              </a:rPr>
              <a:t>Translocations between two </a:t>
            </a:r>
            <a:r>
              <a:rPr lang="en-US" sz="2800" b="1" dirty="0">
                <a:solidFill>
                  <a:srgbClr val="FF0000"/>
                </a:solidFill>
              </a:rPr>
              <a:t>acrocentric chromosomes</a:t>
            </a:r>
            <a:r>
              <a:rPr lang="en-US" sz="2800" dirty="0">
                <a:solidFill>
                  <a:schemeClr val="bg1"/>
                </a:solidFill>
              </a:rPr>
              <a:t>. 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sz="2800" dirty="0">
              <a:solidFill>
                <a:schemeClr val="bg1"/>
              </a:solidFill>
            </a:endParaRP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z="2800" dirty="0">
                <a:solidFill>
                  <a:schemeClr val="bg1"/>
                </a:solidFill>
              </a:rPr>
              <a:t>They can be: </a:t>
            </a:r>
          </a:p>
          <a:p>
            <a:pPr algn="l" eaLnBrk="1" hangingPunct="1">
              <a:defRPr/>
            </a:pPr>
            <a:r>
              <a:rPr lang="en-US" sz="2800" dirty="0">
                <a:solidFill>
                  <a:schemeClr val="bg1"/>
                </a:solidFill>
              </a:rPr>
              <a:t>1. </a:t>
            </a:r>
            <a:r>
              <a:rPr lang="en-US" sz="2800" dirty="0">
                <a:solidFill>
                  <a:srgbClr val="FF0000"/>
                </a:solidFill>
              </a:rPr>
              <a:t>homologous </a:t>
            </a:r>
          </a:p>
          <a:p>
            <a:pPr algn="l" eaLnBrk="1" hangingPunct="1">
              <a:defRPr/>
            </a:pPr>
            <a:r>
              <a:rPr lang="en-US" sz="2800" dirty="0">
                <a:solidFill>
                  <a:schemeClr val="bg1"/>
                </a:solidFill>
              </a:rPr>
              <a:t>2. </a:t>
            </a:r>
            <a:r>
              <a:rPr lang="en-US" sz="2800" dirty="0">
                <a:solidFill>
                  <a:srgbClr val="FF0000"/>
                </a:solidFill>
              </a:rPr>
              <a:t>heterologous </a:t>
            </a:r>
            <a:r>
              <a:rPr lang="en-US" sz="2800" dirty="0">
                <a:solidFill>
                  <a:schemeClr val="bg1"/>
                </a:solidFill>
              </a:rPr>
              <a:t>(non-homologous)</a:t>
            </a:r>
            <a:endParaRPr lang="sr-Latn-C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1748" name="Picture 4" descr="cfusion">
            <a:extLst>
              <a:ext uri="{FF2B5EF4-FFF2-40B4-BE49-F238E27FC236}">
                <a16:creationId xmlns:a16="http://schemas.microsoft.com/office/drawing/2014/main" id="{47DBA6D3-12EF-DFE6-F7EF-DE65A9C078C6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11750" y="4797425"/>
            <a:ext cx="4032250" cy="1458913"/>
          </a:xfrm>
          <a:noFill/>
        </p:spPr>
      </p:pic>
      <p:pic>
        <p:nvPicPr>
          <p:cNvPr id="31749" name="Picture 5" descr="the acrocentric chromosomes">
            <a:extLst>
              <a:ext uri="{FF2B5EF4-FFF2-40B4-BE49-F238E27FC236}">
                <a16:creationId xmlns:a16="http://schemas.microsoft.com/office/drawing/2014/main" id="{747FBD06-767D-8530-8906-5BF93CCB8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38" y="2214563"/>
            <a:ext cx="41529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58BDC21C-578F-6721-70C2-7375F64F51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04813"/>
            <a:ext cx="9144000" cy="15113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Homologous Robertsonian translocation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EF32D2C7-216D-1F89-97DB-32D447DE81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3568" y="2060575"/>
            <a:ext cx="7128792" cy="4264025"/>
          </a:xfrm>
        </p:spPr>
        <p:txBody>
          <a:bodyPr/>
          <a:lstStyle/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They represent translocations between two </a:t>
            </a:r>
            <a:r>
              <a:rPr lang="en-US" sz="1800" b="1" dirty="0">
                <a:solidFill>
                  <a:srgbClr val="FF0000"/>
                </a:solidFill>
              </a:rPr>
              <a:t>homologous</a:t>
            </a:r>
            <a:r>
              <a:rPr lang="en-US" sz="1800" dirty="0">
                <a:solidFill>
                  <a:schemeClr val="bg1"/>
                </a:solidFill>
              </a:rPr>
              <a:t> acrocentric chromosomes (between 21 21, 22 22, 15 15...).</a:t>
            </a: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2772" name="Picture 4" descr="4">
            <a:extLst>
              <a:ext uri="{FF2B5EF4-FFF2-40B4-BE49-F238E27FC236}">
                <a16:creationId xmlns:a16="http://schemas.microsoft.com/office/drawing/2014/main" id="{0F6833D1-0B9E-0C2B-E927-6CF2D07D4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357563"/>
            <a:ext cx="504190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E4B6166E-3A07-5C55-6894-3B525603A2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8313" y="476250"/>
            <a:ext cx="8229600" cy="1143000"/>
          </a:xfrm>
        </p:spPr>
        <p:txBody>
          <a:bodyPr lIns="91440" rIns="91440" bIns="45720" anchor="ctr">
            <a:normAutofit fontScale="90000"/>
          </a:bodyPr>
          <a:lstStyle/>
          <a:p>
            <a:pPr algn="ctr" eaLnBrk="1" hangingPunct="1"/>
            <a:r>
              <a:rPr lang="en-US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Heterologous Robertsonian translocation</a:t>
            </a:r>
          </a:p>
        </p:txBody>
      </p:sp>
      <p:pic>
        <p:nvPicPr>
          <p:cNvPr id="33795" name="Picture 7" descr="image005">
            <a:extLst>
              <a:ext uri="{FF2B5EF4-FFF2-40B4-BE49-F238E27FC236}">
                <a16:creationId xmlns:a16="http://schemas.microsoft.com/office/drawing/2014/main" id="{EE1FE636-C875-57F2-D446-B4AAB95A7A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212977"/>
            <a:ext cx="5306193" cy="286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3">
            <a:extLst>
              <a:ext uri="{FF2B5EF4-FFF2-40B4-BE49-F238E27FC236}">
                <a16:creationId xmlns:a16="http://schemas.microsoft.com/office/drawing/2014/main" id="{3CAA13A8-AF3A-78ED-49E0-3DCCF310F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844675"/>
            <a:ext cx="7128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bg1"/>
                </a:solidFill>
              </a:rPr>
              <a:t>They represent translocations between two </a:t>
            </a:r>
            <a:r>
              <a:rPr lang="en-US" sz="1800" b="1" dirty="0">
                <a:solidFill>
                  <a:srgbClr val="FF0000"/>
                </a:solidFill>
              </a:rPr>
              <a:t>non-homologous</a:t>
            </a:r>
            <a:r>
              <a:rPr lang="en-US" sz="1800" dirty="0">
                <a:solidFill>
                  <a:schemeClr val="bg1"/>
                </a:solidFill>
              </a:rPr>
              <a:t> acrocentric chromosomes (between 14 and 21, 15 and 21...).</a:t>
            </a:r>
            <a:endParaRPr lang="en-US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D8E52D3B-DD7F-BD91-9F21-6AF412D3A31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74638"/>
            <a:ext cx="8229600" cy="1143000"/>
          </a:xfrm>
          <a:ln>
            <a:miter lim="800000"/>
            <a:headEnd/>
            <a:tailEnd/>
          </a:ln>
        </p:spPr>
        <p:txBody>
          <a:bodyPr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Non-reciprocal translocation –</a:t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insertion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20C1461E-42D9-6B06-4564-A1D7151E46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4286251" cy="4520654"/>
          </a:xfrm>
        </p:spPr>
        <p:txBody>
          <a:bodyPr/>
          <a:lstStyle/>
          <a:p>
            <a:pPr marL="365125" indent="-255588" algn="l" eaLnBrk="1" hangingPunct="1">
              <a:buFont typeface="Wingdings" panose="05000000000000000000" pitchFamily="2" charset="2"/>
              <a:buNone/>
            </a:pPr>
            <a:r>
              <a:rPr lang="en-US" sz="2000" dirty="0">
                <a:solidFill>
                  <a:schemeClr val="bg1"/>
                </a:solidFill>
              </a:rPr>
              <a:t>Genetic material is translocated from one to another chromosome, or from one place to another on the same chromosome. </a:t>
            </a:r>
          </a:p>
          <a:p>
            <a:pPr marL="365125" indent="-255588" algn="l" eaLnBrk="1" hangingPunct="1">
              <a:buFont typeface="Wingdings" panose="05000000000000000000" pitchFamily="2" charset="2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365125" indent="-255588" algn="l" eaLnBrk="1" hangingPunct="1">
              <a:buFont typeface="Wingdings" panose="05000000000000000000" pitchFamily="2" charset="2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365125" indent="-255588" algn="l" eaLnBrk="1" hangingPunct="1">
              <a:buFont typeface="Wingdings" panose="05000000000000000000" pitchFamily="2" charset="2"/>
              <a:buNone/>
            </a:pPr>
            <a:r>
              <a:rPr lang="en-US" sz="2000" dirty="0">
                <a:solidFill>
                  <a:srgbClr val="FF0000"/>
                </a:solidFill>
              </a:rPr>
              <a:t>THREE breaks on 2 chromosomes are required:</a:t>
            </a:r>
          </a:p>
          <a:p>
            <a:pPr marL="365125" indent="-255588" algn="l" eaLnBrk="1" hangingPunct="1">
              <a:buFont typeface="Wingdings" panose="05000000000000000000" pitchFamily="2" charset="2"/>
              <a:buNone/>
            </a:pPr>
            <a:r>
              <a:rPr lang="en-US" sz="2000" dirty="0">
                <a:solidFill>
                  <a:schemeClr val="bg1"/>
                </a:solidFill>
              </a:rPr>
              <a:t> 2 interruptions occur on first, and 1 interruption occurs  on the second chromosome.</a:t>
            </a:r>
            <a:endParaRPr lang="en-US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844" name="Picture 1">
            <a:extLst>
              <a:ext uri="{FF2B5EF4-FFF2-40B4-BE49-F238E27FC236}">
                <a16:creationId xmlns:a16="http://schemas.microsoft.com/office/drawing/2014/main" id="{2A54F989-AB1E-8513-54BF-A3D646D0C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230" y="2276872"/>
            <a:ext cx="4537770" cy="312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>
            <a:extLst>
              <a:ext uri="{FF2B5EF4-FFF2-40B4-BE49-F238E27FC236}">
                <a16:creationId xmlns:a16="http://schemas.microsoft.com/office/drawing/2014/main" id="{AB0F3648-62C5-28DC-DDD6-52CA8D5EF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750" y="404813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4000" b="1" dirty="0">
                <a:solidFill>
                  <a:schemeClr val="bg1"/>
                </a:solidFill>
                <a:latin typeface="Arial" panose="020B0604020202020204" pitchFamily="34" charset="0"/>
              </a:rPr>
              <a:t>STRUCTURAL CHANGES CAN BE</a:t>
            </a:r>
            <a:r>
              <a:rPr lang="sr-Cyrl-CS" altLang="en-US" sz="4000" b="1" dirty="0">
                <a:solidFill>
                  <a:schemeClr val="bg1"/>
                </a:solidFill>
                <a:latin typeface="Arial" panose="020B0604020202020204" pitchFamily="34" charset="0"/>
              </a:rPr>
              <a:t>:</a:t>
            </a:r>
            <a:endParaRPr lang="en-US" altLang="en-US" sz="4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11">
            <a:extLst>
              <a:ext uri="{FF2B5EF4-FFF2-40B4-BE49-F238E27FC236}">
                <a16:creationId xmlns:a16="http://schemas.microsoft.com/office/drawing/2014/main" id="{64965D5A-3CDE-6A6F-1E10-409B21FC8B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35150" y="2205038"/>
            <a:ext cx="5118100" cy="1584325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sr-Cyrl-CS" altLang="en-US" sz="2800" b="1" dirty="0">
                <a:solidFill>
                  <a:srgbClr val="C00000"/>
                </a:solidFill>
                <a:latin typeface="Arial" panose="020B0604020202020204" pitchFamily="34" charset="0"/>
              </a:rPr>
              <a:t>1. </a:t>
            </a:r>
            <a:r>
              <a:rPr lang="en-US" altLang="en-US" sz="2800" b="1" dirty="0">
                <a:solidFill>
                  <a:srgbClr val="C00000"/>
                </a:solidFill>
                <a:latin typeface="Arial" panose="020B0604020202020204" pitchFamily="34" charset="0"/>
              </a:rPr>
              <a:t>intrachromosomal</a:t>
            </a:r>
            <a:endParaRPr lang="sr-Cyrl-CS" altLang="en-US" sz="28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buFont typeface="Wingdings 2" panose="05020102010507070707" pitchFamily="18" charset="2"/>
              <a:buNone/>
            </a:pPr>
            <a:r>
              <a:rPr lang="sr-Cyrl-CS" altLang="en-US" sz="2800" b="1" dirty="0">
                <a:solidFill>
                  <a:srgbClr val="C00000"/>
                </a:solidFill>
                <a:latin typeface="Arial" panose="020B0604020202020204" pitchFamily="34" charset="0"/>
              </a:rPr>
              <a:t>2. </a:t>
            </a:r>
            <a:r>
              <a:rPr lang="en-US" altLang="en-US" sz="2800" b="1" dirty="0" err="1">
                <a:solidFill>
                  <a:srgbClr val="C00000"/>
                </a:solidFill>
                <a:latin typeface="Arial" panose="020B0604020202020204" pitchFamily="34" charset="0"/>
              </a:rPr>
              <a:t>interchromosomal</a:t>
            </a:r>
            <a:endParaRPr lang="sr-Cyrl-CS" altLang="en-US" sz="28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endParaRPr lang="en-US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Rectangle 12">
            <a:extLst>
              <a:ext uri="{FF2B5EF4-FFF2-40B4-BE49-F238E27FC236}">
                <a16:creationId xmlns:a16="http://schemas.microsoft.com/office/drawing/2014/main" id="{450891F2-21DC-33CA-5B9E-2C9ECD622BCC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5975350" y="3573463"/>
            <a:ext cx="3168650" cy="1439862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  <a:defRPr/>
            </a:pPr>
            <a:r>
              <a:rPr lang="sr-Cyrl-CS" sz="2800" b="1" dirty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stable</a:t>
            </a:r>
            <a:endParaRPr lang="sr-Cyrl-C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sr-Cyrl-CS" sz="2800" b="1" dirty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non-stable</a:t>
            </a:r>
          </a:p>
        </p:txBody>
      </p:sp>
      <p:sp>
        <p:nvSpPr>
          <p:cNvPr id="8197" name="Rectangle 13">
            <a:extLst>
              <a:ext uri="{FF2B5EF4-FFF2-40B4-BE49-F238E27FC236}">
                <a16:creationId xmlns:a16="http://schemas.microsoft.com/office/drawing/2014/main" id="{10794C80-51C6-9F00-CC2C-F43D91C99B1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3716338"/>
            <a:ext cx="4038600" cy="1062037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sr-Cyrl-CS" altLang="en-US" sz="28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en-US" altLang="en-US" sz="2800" b="1" dirty="0">
                <a:solidFill>
                  <a:schemeClr val="bg1"/>
                </a:solidFill>
                <a:latin typeface="Arial" panose="020B0604020202020204" pitchFamily="34" charset="0"/>
              </a:rPr>
              <a:t> balanced</a:t>
            </a:r>
            <a:endParaRPr lang="sr-Cyrl-CS" altLang="en-US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sr-Cyrl-CS" altLang="en-US" sz="2800" b="1" dirty="0">
                <a:solidFill>
                  <a:schemeClr val="bg1"/>
                </a:solidFill>
                <a:latin typeface="Arial" panose="020B0604020202020204" pitchFamily="34" charset="0"/>
              </a:rPr>
              <a:t>2. </a:t>
            </a:r>
            <a:r>
              <a:rPr lang="en-US" altLang="en-US" sz="2800" b="1" dirty="0">
                <a:solidFill>
                  <a:schemeClr val="bg1"/>
                </a:solidFill>
                <a:latin typeface="Arial" panose="020B0604020202020204" pitchFamily="34" charset="0"/>
              </a:rPr>
              <a:t>non-balanced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E91DD0E-B4BD-8D67-DDEC-D350CE268837}"/>
              </a:ext>
            </a:extLst>
          </p:cNvPr>
          <p:cNvSpPr/>
          <p:nvPr/>
        </p:nvSpPr>
        <p:spPr>
          <a:xfrm>
            <a:off x="2376488" y="5084763"/>
            <a:ext cx="5435600" cy="14398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eriod"/>
              <a:defRPr/>
            </a:pPr>
            <a:r>
              <a:rPr lang="en-US" sz="2800" b="1" dirty="0">
                <a:solidFill>
                  <a:srgbClr val="FF0000"/>
                </a:solidFill>
              </a:rPr>
              <a:t>familiar</a:t>
            </a:r>
            <a:endParaRPr lang="sr-Cyrl-RS" sz="2800" b="1" dirty="0">
              <a:solidFill>
                <a:srgbClr val="FF0000"/>
              </a:solidFill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2800" b="1" dirty="0">
                <a:solidFill>
                  <a:srgbClr val="FF0000"/>
                </a:solidFill>
              </a:rPr>
              <a:t>new</a:t>
            </a:r>
            <a:r>
              <a:rPr lang="sr-Latn-RS" sz="2800" b="1" dirty="0">
                <a:solidFill>
                  <a:srgbClr val="FF0000"/>
                </a:solidFill>
              </a:rPr>
              <a:t>,</a:t>
            </a:r>
            <a:r>
              <a:rPr lang="sr-Cyrl-RS" sz="2800" b="1" dirty="0">
                <a:solidFill>
                  <a:srgbClr val="FF0000"/>
                </a:solidFill>
              </a:rPr>
              <a:t> </a:t>
            </a:r>
            <a:r>
              <a:rPr lang="sr-Latn-RS" sz="2800" b="1" i="1" dirty="0">
                <a:solidFill>
                  <a:srgbClr val="FF0000"/>
                </a:solidFill>
              </a:rPr>
              <a:t>de novo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F125A43-CEE9-A1E9-DC53-D4DA733D8D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388" y="692150"/>
            <a:ext cx="8713787" cy="72231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4000" b="1" dirty="0">
                <a:solidFill>
                  <a:schemeClr val="bg1"/>
                </a:solidFill>
                <a:latin typeface="Arial" panose="020B0604020202020204" pitchFamily="34" charset="0"/>
              </a:rPr>
              <a:t>Causes of chromosomal interruptions</a:t>
            </a:r>
            <a:r>
              <a:rPr lang="sr-Cyrl-CS" altLang="en-US" sz="4000" b="1" dirty="0">
                <a:solidFill>
                  <a:schemeClr val="bg1"/>
                </a:solidFill>
                <a:latin typeface="Arial" panose="020B0604020202020204" pitchFamily="34" charset="0"/>
              </a:rPr>
              <a:t>:</a:t>
            </a:r>
            <a:endParaRPr lang="en-US" altLang="en-US" sz="4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D2C350A2-83FC-30DB-D0D2-B5EC7341E6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7854696" cy="2792752"/>
          </a:xfrm>
        </p:spPr>
        <p:txBody>
          <a:bodyPr/>
          <a:lstStyle/>
          <a:p>
            <a:pPr marL="457200" indent="-4572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Spontaneous interruptions </a:t>
            </a:r>
          </a:p>
          <a:p>
            <a:pPr marL="514350" indent="-514350" algn="l">
              <a:buFont typeface="Wingdings 2" panose="05020102010507070707" pitchFamily="18" charset="2"/>
              <a:buAutoNum type="arabicPeriod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Clastogens</a:t>
            </a:r>
            <a:r>
              <a:rPr lang="en-US" dirty="0">
                <a:solidFill>
                  <a:schemeClr val="bg1"/>
                </a:solidFill>
              </a:rPr>
              <a:t> (factors of the external environment): - radiation - chemical agents - viruses </a:t>
            </a:r>
          </a:p>
          <a:p>
            <a:pPr marL="457200" indent="-457200" algn="l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Genetic causes</a:t>
            </a:r>
            <a:endParaRPr lang="en-US" altLang="en-US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533BAFB-70FF-394B-7A27-C84E35512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851648" cy="18288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alt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structural aberrations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EFBF7C6E-1931-F2C7-FFA3-597AD77AAB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5529262" cy="3768725"/>
          </a:xfrm>
        </p:spPr>
        <p:txBody>
          <a:bodyPr/>
          <a:lstStyle/>
          <a:p>
            <a:pPr marL="457200" indent="-457200" algn="l" eaLnBrk="1" hangingPunct="1">
              <a:buClr>
                <a:schemeClr val="bg1"/>
              </a:buClr>
              <a:buFont typeface="Wingdings 2" panose="05020102010507070707" pitchFamily="18" charset="2"/>
              <a:buAutoNum type="arabicPeriod"/>
            </a:pPr>
            <a:r>
              <a:rPr lang="en-US" sz="2400" b="1" dirty="0">
                <a:solidFill>
                  <a:schemeClr val="bg1"/>
                </a:solidFill>
              </a:rPr>
              <a:t>DELETIONS </a:t>
            </a:r>
          </a:p>
          <a:p>
            <a:pPr marL="457200" indent="-457200" algn="l" eaLnBrk="1" hangingPunct="1">
              <a:buClr>
                <a:schemeClr val="bg1"/>
              </a:buClr>
              <a:buFont typeface="Wingdings 2" panose="05020102010507070707" pitchFamily="18" charset="2"/>
              <a:buAutoNum type="arabicPeriod"/>
            </a:pPr>
            <a:r>
              <a:rPr lang="en-US" sz="2400" b="1" dirty="0">
                <a:solidFill>
                  <a:schemeClr val="bg1"/>
                </a:solidFill>
              </a:rPr>
              <a:t>DUPLICATIONS </a:t>
            </a:r>
          </a:p>
          <a:p>
            <a:pPr marL="457200" indent="-457200" algn="l" eaLnBrk="1" hangingPunct="1">
              <a:buClr>
                <a:schemeClr val="bg1"/>
              </a:buClr>
              <a:buFont typeface="Wingdings 2" panose="05020102010507070707" pitchFamily="18" charset="2"/>
              <a:buAutoNum type="arabicPeriod"/>
            </a:pPr>
            <a:r>
              <a:rPr lang="en-US" sz="2400" b="1" dirty="0">
                <a:solidFill>
                  <a:schemeClr val="bg1"/>
                </a:solidFill>
              </a:rPr>
              <a:t>INVERSIONS </a:t>
            </a:r>
          </a:p>
          <a:p>
            <a:pPr marL="457200" indent="-457200" algn="l" eaLnBrk="1" hangingPunct="1">
              <a:buClr>
                <a:schemeClr val="bg1"/>
              </a:buClr>
              <a:buFont typeface="Wingdings 2" panose="05020102010507070707" pitchFamily="18" charset="2"/>
              <a:buAutoNum type="arabicPeriod"/>
            </a:pPr>
            <a:r>
              <a:rPr lang="en-US" sz="2400" b="1" dirty="0">
                <a:solidFill>
                  <a:schemeClr val="bg1"/>
                </a:solidFill>
              </a:rPr>
              <a:t>TRANSLOCATIONS</a:t>
            </a:r>
            <a:endParaRPr lang="en-US" alt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34DE54CE-2B4C-37FA-CCA6-5F91D6D292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60350"/>
            <a:ext cx="882015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sz="3600" dirty="0">
                <a:solidFill>
                  <a:schemeClr val="accent2">
                    <a:lumMod val="75000"/>
                  </a:schemeClr>
                </a:solidFill>
              </a:rPr>
              <a:t>Deletion - partial monosomy</a:t>
            </a:r>
            <a:endParaRPr lang="en-US" altLang="en-US" sz="8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54032A8-C2F8-0E8D-4B41-36E038806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528" y="1557338"/>
            <a:ext cx="8820472" cy="5300662"/>
          </a:xfrm>
        </p:spPr>
        <p:txBody>
          <a:bodyPr/>
          <a:lstStyle/>
          <a:p>
            <a:pPr marL="342900" indent="-342900" algn="l" eaLnBrk="1" hangingPunct="1">
              <a:buClr>
                <a:schemeClr val="bg1"/>
              </a:buClr>
              <a:buFont typeface="+mj-lt"/>
              <a:buAutoNum type="arabicPeriod"/>
            </a:pPr>
            <a:r>
              <a:rPr lang="en-US" sz="1800" b="1" dirty="0">
                <a:solidFill>
                  <a:srgbClr val="FF0000"/>
                </a:solidFill>
              </a:rPr>
              <a:t>Pure deletions </a:t>
            </a:r>
            <a:r>
              <a:rPr lang="en-US" sz="1800" dirty="0">
                <a:solidFill>
                  <a:schemeClr val="bg1"/>
                </a:solidFill>
              </a:rPr>
              <a:t>- occur as a result of a break in the chromosome and the loss of the broken part: </a:t>
            </a:r>
          </a:p>
          <a:p>
            <a:pPr marL="342900" indent="-342900" algn="l" eaLnBrk="1" hangingPunct="1">
              <a:buClr>
                <a:schemeClr val="bg1"/>
              </a:buClr>
              <a:buFont typeface="+mj-lt"/>
              <a:buAutoNum type="alphaLcParenR"/>
            </a:pPr>
            <a:r>
              <a:rPr lang="en-US" sz="1800" dirty="0">
                <a:solidFill>
                  <a:srgbClr val="FF0000"/>
                </a:solidFill>
              </a:rPr>
              <a:t>terminal deletion </a:t>
            </a:r>
            <a:r>
              <a:rPr lang="en-US" sz="1800" dirty="0">
                <a:solidFill>
                  <a:schemeClr val="bg1"/>
                </a:solidFill>
              </a:rPr>
              <a:t>- occurs as a result of a break in the telomere of the chromosome</a:t>
            </a:r>
          </a:p>
          <a:p>
            <a:pPr marL="0" indent="0" algn="l" eaLnBrk="1" hangingPunct="1">
              <a:buNone/>
            </a:pPr>
            <a:r>
              <a:rPr lang="en-US" sz="1800" dirty="0">
                <a:solidFill>
                  <a:schemeClr val="bg1"/>
                </a:solidFill>
              </a:rPr>
              <a:t>      </a:t>
            </a:r>
            <a:r>
              <a:rPr lang="en-US" sz="1800" dirty="0">
                <a:solidFill>
                  <a:srgbClr val="FF0000"/>
                </a:solidFill>
              </a:rPr>
              <a:t>a ring chromosome </a:t>
            </a:r>
            <a:r>
              <a:rPr lang="en-US" sz="1800" dirty="0">
                <a:solidFill>
                  <a:schemeClr val="bg1"/>
                </a:solidFill>
              </a:rPr>
              <a:t>is formed as a result of a break at both chromosome telomeres and joining the broken ends into a ring structure </a:t>
            </a:r>
          </a:p>
          <a:p>
            <a:pPr marL="0" indent="0" algn="l" eaLnBrk="1" hangingPunct="1">
              <a:buNone/>
            </a:pPr>
            <a:r>
              <a:rPr lang="en-US" sz="1800" dirty="0">
                <a:solidFill>
                  <a:schemeClr val="bg1"/>
                </a:solidFill>
              </a:rPr>
              <a:t>b) </a:t>
            </a:r>
            <a:r>
              <a:rPr lang="en-US" sz="1800" dirty="0">
                <a:solidFill>
                  <a:srgbClr val="FF0000"/>
                </a:solidFill>
              </a:rPr>
              <a:t>interstitial deletion </a:t>
            </a:r>
            <a:r>
              <a:rPr lang="en-US" sz="1800" dirty="0">
                <a:solidFill>
                  <a:schemeClr val="bg1"/>
                </a:solidFill>
              </a:rPr>
              <a:t>- occurs as a result of two breaks at the level of one arm, so the fragment between breaks is lost (5p-, 4p-, 9p-) </a:t>
            </a:r>
          </a:p>
          <a:p>
            <a:pPr marL="0" indent="0" algn="l" eaLnBrk="1" hangingPunct="1"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0" indent="0" algn="l" eaLnBrk="1" hangingPunct="1"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0" indent="0" algn="l" eaLnBrk="1" hangingPunct="1">
              <a:buNone/>
            </a:pPr>
            <a:r>
              <a:rPr lang="en-US" sz="1800" dirty="0">
                <a:solidFill>
                  <a:schemeClr val="bg1"/>
                </a:solidFill>
              </a:rPr>
              <a:t>2</a:t>
            </a:r>
            <a:r>
              <a:rPr lang="en-US" sz="1800" dirty="0">
                <a:solidFill>
                  <a:srgbClr val="FF0000"/>
                </a:solidFill>
              </a:rPr>
              <a:t>. </a:t>
            </a:r>
            <a:r>
              <a:rPr lang="en-US" sz="1800" b="1" dirty="0">
                <a:solidFill>
                  <a:srgbClr val="FF0000"/>
                </a:solidFill>
              </a:rPr>
              <a:t>Deletions combined with duplication</a:t>
            </a:r>
            <a:endParaRPr lang="sr-Latn-CS" alt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rin_chrom">
            <a:extLst>
              <a:ext uri="{FF2B5EF4-FFF2-40B4-BE49-F238E27FC236}">
                <a16:creationId xmlns:a16="http://schemas.microsoft.com/office/drawing/2014/main" id="{C7354E1A-DDAE-26C9-6426-491E3142EDA1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316163"/>
            <a:ext cx="3960813" cy="4098925"/>
          </a:xfr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9ABA152-15AB-BD6A-D307-A6DC032A7B79}"/>
              </a:ext>
            </a:extLst>
          </p:cNvPr>
          <p:cNvSpPr/>
          <p:nvPr/>
        </p:nvSpPr>
        <p:spPr>
          <a:xfrm>
            <a:off x="0" y="692150"/>
            <a:ext cx="8893175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dirty="0">
                <a:solidFill>
                  <a:srgbClr val="FF0000"/>
                </a:solidFill>
              </a:rPr>
              <a:t>Schematic representation of the formation of ring chromosomes and interstitial deletion</a:t>
            </a:r>
            <a:endParaRPr lang="en-US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2" name="Picture 1">
            <a:extLst>
              <a:ext uri="{FF2B5EF4-FFF2-40B4-BE49-F238E27FC236}">
                <a16:creationId xmlns:a16="http://schemas.microsoft.com/office/drawing/2014/main" id="{C8EF05D8-B92A-588A-DCC5-0412E33EB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9"/>
          <a:stretch>
            <a:fillRect/>
          </a:stretch>
        </p:blipFill>
        <p:spPr bwMode="auto">
          <a:xfrm>
            <a:off x="4551363" y="2781300"/>
            <a:ext cx="42957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7F446417-40B3-1B9A-F32C-98687E57764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3568" y="548680"/>
            <a:ext cx="7776863" cy="992714"/>
          </a:xfrm>
          <a:ln>
            <a:miter lim="800000"/>
            <a:headEnd/>
            <a:tailEnd/>
          </a:ln>
        </p:spPr>
        <p:txBody>
          <a:bodyPr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</a:rPr>
              <a:t>Deletion combined with duplication</a:t>
            </a:r>
            <a:endParaRPr lang="en-US" sz="7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4">
            <a:extLst>
              <a:ext uri="{FF2B5EF4-FFF2-40B4-BE49-F238E27FC236}">
                <a16:creationId xmlns:a16="http://schemas.microsoft.com/office/drawing/2014/main" id="{B8A89E55-A589-5B9D-AF4A-C83BE5A57A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388" y="2133600"/>
            <a:ext cx="5219700" cy="4724400"/>
          </a:xfrm>
        </p:spPr>
        <p:txBody>
          <a:bodyPr/>
          <a:lstStyle/>
          <a:p>
            <a:pPr marL="285750" indent="-28575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It occurs as a result of irregular crossing over, when homologous chromosomes are placed asymmetrically opposite each other, so crossing over occurs between non-homologous segments of homologous chromosomes. </a:t>
            </a:r>
          </a:p>
          <a:p>
            <a:pPr marL="285750" indent="-285750" algn="l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/>
              </a:solidFill>
            </a:endParaRPr>
          </a:p>
          <a:p>
            <a:pPr marL="285750" indent="-28575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As a result, two aberrant chromosomes arise, one with a deletion and the other with a duplication.</a:t>
            </a:r>
            <a:endParaRPr lang="en-US" altLang="en-US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3316" name="Picture 4" descr="unequal">
            <a:extLst>
              <a:ext uri="{FF2B5EF4-FFF2-40B4-BE49-F238E27FC236}">
                <a16:creationId xmlns:a16="http://schemas.microsoft.com/office/drawing/2014/main" id="{BA3FB13A-D91D-F835-E2CF-CA7E2FD030FE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59450" y="2133600"/>
            <a:ext cx="3384550" cy="4319588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341D3E5-E4EF-BF1C-A828-9138B690CED9}"/>
              </a:ext>
            </a:extLst>
          </p:cNvPr>
          <p:cNvSpPr>
            <a:spLocks noGrp="1" noRot="1"/>
          </p:cNvSpPr>
          <p:nvPr>
            <p:ph type="ctrTitle"/>
          </p:nvPr>
        </p:nvSpPr>
        <p:spPr>
          <a:xfrm>
            <a:off x="468313" y="404813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Deletion syndromes</a:t>
            </a:r>
            <a:endParaRPr lang="en-US" altLang="en-US" sz="72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E9F9C1EF-01E9-11F8-6F7A-FD99499287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825" y="1916113"/>
            <a:ext cx="8229600" cy="4824412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000" b="1" dirty="0">
                <a:solidFill>
                  <a:schemeClr val="bg1"/>
                </a:solidFill>
              </a:rPr>
              <a:t>Deletions are always harmful! 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000" b="1" dirty="0">
              <a:solidFill>
                <a:schemeClr val="bg1"/>
              </a:solidFill>
            </a:endParaRP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chemeClr val="bg1"/>
                </a:solidFill>
              </a:rPr>
              <a:t>1. </a:t>
            </a:r>
            <a:r>
              <a:rPr lang="en-US" sz="2000" dirty="0" err="1">
                <a:solidFill>
                  <a:schemeClr val="bg1"/>
                </a:solidFill>
              </a:rPr>
              <a:t>Chri</a:t>
            </a:r>
            <a:r>
              <a:rPr lang="en-US" sz="2000" dirty="0">
                <a:solidFill>
                  <a:schemeClr val="bg1"/>
                </a:solidFill>
              </a:rPr>
              <a:t> du chat (5r-)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chemeClr val="bg1"/>
                </a:solidFill>
              </a:rPr>
              <a:t>2. Wolff syndrome (4r-)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chemeClr val="bg1"/>
                </a:solidFill>
              </a:rPr>
              <a:t>3. Retinal tumor (13q-)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chemeClr val="bg1"/>
                </a:solidFill>
              </a:rPr>
              <a:t>4. De Grouchy I (18r-) and De Grouchy II (18q-)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 algn="l" eaLnBrk="1" hangingPunct="1">
              <a:lnSpc>
                <a:spcPct val="90000"/>
              </a:lnSpc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chemeClr val="bg1"/>
                </a:solidFill>
              </a:rPr>
              <a:t>Ring chromosome </a:t>
            </a:r>
          </a:p>
          <a:p>
            <a:pPr marL="0" indent="0" algn="l" eaLnBrk="1" hangingPunct="1">
              <a:lnSpc>
                <a:spcPct val="90000"/>
              </a:lnSpc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chemeClr val="bg1"/>
                </a:solidFill>
              </a:rPr>
              <a:t>Isochromosome</a:t>
            </a:r>
            <a:endParaRPr lang="en-US" altLang="en-US" sz="2800" dirty="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4_Flow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2340</TotalTime>
  <Words>987</Words>
  <Application>Microsoft Macintosh PowerPoint</Application>
  <PresentationFormat>On-screen Show (4:3)</PresentationFormat>
  <Paragraphs>158</Paragraphs>
  <Slides>28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Times New Roman</vt:lpstr>
      <vt:lpstr>Wingdings</vt:lpstr>
      <vt:lpstr>Wingdings 2</vt:lpstr>
      <vt:lpstr>4_Flow</vt:lpstr>
      <vt:lpstr>Photo Editor Photo</vt:lpstr>
      <vt:lpstr>7. STRUCTURAL ABERRATIONS OF CHROMOSOMES</vt:lpstr>
      <vt:lpstr>STRUCTURAL ABERRATIONS</vt:lpstr>
      <vt:lpstr>STRUCTURAL CHANGES CAN BE:</vt:lpstr>
      <vt:lpstr>Causes of chromosomal interruptions:</vt:lpstr>
      <vt:lpstr>Types of structural aberrations</vt:lpstr>
      <vt:lpstr>Deletion - partial monosomy</vt:lpstr>
      <vt:lpstr>PowerPoint Presentation</vt:lpstr>
      <vt:lpstr>Deletion combined with duplication</vt:lpstr>
      <vt:lpstr>Deletion syndromes</vt:lpstr>
      <vt:lpstr>Ring chromosome</vt:lpstr>
      <vt:lpstr>Duplications – pure partial trisomies</vt:lpstr>
      <vt:lpstr>Isochromosome</vt:lpstr>
      <vt:lpstr>     Dicentric chromosome</vt:lpstr>
      <vt:lpstr>Inversion</vt:lpstr>
      <vt:lpstr>Types of inversion</vt:lpstr>
      <vt:lpstr>А)Pericentric</vt:lpstr>
      <vt:lpstr>Genetic risks for offspring</vt:lpstr>
      <vt:lpstr>Transposition</vt:lpstr>
      <vt:lpstr>Тranslocation</vt:lpstr>
      <vt:lpstr>1. Reciprocal translocation</vt:lpstr>
      <vt:lpstr>PowerPoint Presentation</vt:lpstr>
      <vt:lpstr>Separation of chromosomes during anaphase</vt:lpstr>
      <vt:lpstr>Genetic risks for offspring</vt:lpstr>
      <vt:lpstr>Reciprocal translocation can activate proto-oncogenes:</vt:lpstr>
      <vt:lpstr>Robertsonian translocations-  centric-fusion translocation</vt:lpstr>
      <vt:lpstr>Homologous Robertsonian translocation</vt:lpstr>
      <vt:lpstr>Heterologous Robertsonian translocation</vt:lpstr>
      <vt:lpstr>Non-reciprocal translocation – insertion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MUTACIJE GENA</dc:title>
  <dc:creator>User</dc:creator>
  <cp:lastModifiedBy>Microsoft Office User</cp:lastModifiedBy>
  <cp:revision>219</cp:revision>
  <dcterms:created xsi:type="dcterms:W3CDTF">2005-11-04T21:33:24Z</dcterms:created>
  <dcterms:modified xsi:type="dcterms:W3CDTF">2025-02-05T09:46:42Z</dcterms:modified>
</cp:coreProperties>
</file>